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454F3-CBFB-408F-925A-C9644874456D}" type="datetimeFigureOut">
              <a:rPr lang="ar-IQ" smtClean="0"/>
              <a:pPr/>
              <a:t>11/05/1432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E5C7D5-1CA7-41F7-B309-BE10DD17688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C454F3-CBFB-408F-925A-C9644874456D}" type="datetimeFigureOut">
              <a:rPr lang="ar-IQ" smtClean="0"/>
              <a:pPr/>
              <a:t>11/05/1432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E5C7D5-1CA7-41F7-B309-BE10DD17688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580112" y="273050"/>
            <a:ext cx="3168352" cy="1162050"/>
          </a:xfrm>
        </p:spPr>
        <p:txBody>
          <a:bodyPr anchor="ctr"/>
          <a:lstStyle/>
          <a:p>
            <a:pPr algn="l" rtl="0"/>
            <a:r>
              <a:rPr lang="en-US" dirty="0" smtClean="0"/>
              <a:t> </a:t>
            </a:r>
            <a:r>
              <a:rPr lang="en-US" sz="3200" dirty="0" smtClean="0"/>
              <a:t>Mycobacterium</a:t>
            </a:r>
            <a:endParaRPr lang="ar-IQ" sz="3200" dirty="0"/>
          </a:p>
        </p:txBody>
      </p:sp>
      <p:pic>
        <p:nvPicPr>
          <p:cNvPr id="7" name="Content Placeholder 6" descr="TB_Smear.jpg"/>
          <p:cNvPicPr>
            <a:picLocks noGrp="1" noChangeAspect="1"/>
          </p:cNvPicPr>
          <p:nvPr>
            <p:ph idx="1"/>
          </p:nvPr>
        </p:nvPicPr>
        <p:blipFill>
          <a:blip r:embed="rId2" cstate="print"/>
          <a:stretch>
            <a:fillRect/>
          </a:stretch>
        </p:blipFill>
        <p:spPr>
          <a:xfrm>
            <a:off x="5724525" y="1916832"/>
            <a:ext cx="3095947" cy="3527177"/>
          </a:xfrm>
        </p:spPr>
      </p:pic>
      <p:sp>
        <p:nvSpPr>
          <p:cNvPr id="6" name="Text Placeholder 5"/>
          <p:cNvSpPr>
            <a:spLocks noGrp="1"/>
          </p:cNvSpPr>
          <p:nvPr>
            <p:ph type="body" sz="half" idx="2"/>
          </p:nvPr>
        </p:nvSpPr>
        <p:spPr>
          <a:xfrm>
            <a:off x="179512" y="332656"/>
            <a:ext cx="5328592" cy="6120680"/>
          </a:xfrm>
        </p:spPr>
        <p:txBody>
          <a:bodyPr>
            <a:normAutofit lnSpcReduction="10000"/>
          </a:bodyPr>
          <a:lstStyle/>
          <a:p>
            <a:pPr algn="just" rtl="0"/>
            <a:r>
              <a:rPr lang="en-US" sz="2000" dirty="0" smtClean="0"/>
              <a:t>	</a:t>
            </a:r>
            <a:r>
              <a:rPr lang="en-US" sz="2000" b="1" dirty="0" err="1" smtClean="0"/>
              <a:t>Mycobacteria</a:t>
            </a:r>
            <a:r>
              <a:rPr lang="en-US" sz="2000" b="1" dirty="0" smtClean="0"/>
              <a:t> cover the range from saprophytes to opportunists to obligate pathogens. All members of the genus are aerobic, acid- fast, non-spore forming, non-motile, (G+ rods). They are </a:t>
            </a:r>
            <a:r>
              <a:rPr lang="en-US" sz="2000" b="1" dirty="0" err="1" smtClean="0"/>
              <a:t>catalase</a:t>
            </a:r>
            <a:r>
              <a:rPr lang="en-US" sz="2000" b="1" dirty="0" smtClean="0"/>
              <a:t> +, many produce pigments, &amp; most have simple growth requirements.  Slowly growing </a:t>
            </a:r>
            <a:r>
              <a:rPr lang="en-US" sz="2000" b="1" dirty="0" err="1" smtClean="0"/>
              <a:t>mycobacteria</a:t>
            </a:r>
            <a:r>
              <a:rPr lang="en-US" sz="2000" b="1" dirty="0" smtClean="0"/>
              <a:t> require 7-14 days (or longer in case of low titer inoculum, e.g. </a:t>
            </a:r>
            <a:r>
              <a:rPr lang="en-US" sz="2000" b="1" i="1" dirty="0" smtClean="0"/>
              <a:t>M. tuberculosis</a:t>
            </a:r>
            <a:r>
              <a:rPr lang="en-US" sz="2000" b="1" dirty="0" smtClean="0"/>
              <a:t> require 6 weeks from sputum). The generation time of </a:t>
            </a:r>
            <a:r>
              <a:rPr lang="en-US" sz="2000" b="1" i="1" dirty="0" err="1" smtClean="0"/>
              <a:t>M.tuberculosis</a:t>
            </a:r>
            <a:r>
              <a:rPr lang="en-US" sz="2000" b="1" dirty="0" smtClean="0"/>
              <a:t> is 300 minutes compared to </a:t>
            </a:r>
            <a:r>
              <a:rPr lang="en-US" sz="2000" b="1" i="1" dirty="0" smtClean="0"/>
              <a:t>E. coli</a:t>
            </a:r>
            <a:r>
              <a:rPr lang="en-US" sz="2000" b="1" dirty="0" smtClean="0"/>
              <a:t>, 20 minutes &amp; </a:t>
            </a:r>
            <a:r>
              <a:rPr lang="en-US" sz="2000" b="1" i="1" dirty="0" err="1" smtClean="0"/>
              <a:t>C.diphtheria</a:t>
            </a:r>
            <a:r>
              <a:rPr lang="en-US" sz="2000" b="1" dirty="0" smtClean="0"/>
              <a:t> 60 minutes.</a:t>
            </a:r>
          </a:p>
          <a:p>
            <a:pPr algn="just" rtl="0"/>
            <a:r>
              <a:rPr lang="en-US" sz="2000" b="1" dirty="0" smtClean="0"/>
              <a:t>	Acid fastness refers to the ability of </a:t>
            </a:r>
            <a:r>
              <a:rPr lang="en-US" sz="2000" b="1" dirty="0" err="1" smtClean="0"/>
              <a:t>mycobacterial</a:t>
            </a:r>
            <a:r>
              <a:rPr lang="en-US" sz="2000" b="1" dirty="0" smtClean="0"/>
              <a:t> cells to bind phenol-based dyes, e.g.  </a:t>
            </a:r>
            <a:r>
              <a:rPr lang="en-US" sz="2000" b="1" dirty="0" err="1" smtClean="0"/>
              <a:t>Carbol-fucchin</a:t>
            </a:r>
            <a:r>
              <a:rPr lang="en-US" sz="2000" b="1" dirty="0" smtClean="0"/>
              <a:t> in 5% phenol, typically when heated with staining. The dye is retained when the smear is subsequently decolorized by acid-alcohol.</a:t>
            </a:r>
          </a:p>
          <a:p>
            <a:pPr algn="just" rtl="0"/>
            <a:r>
              <a:rPr lang="en-US" sz="2000" b="1" dirty="0" smtClean="0"/>
              <a:t>Complex lipid in the </a:t>
            </a:r>
            <a:r>
              <a:rPr lang="en-US" sz="2000" b="1" dirty="0" err="1" smtClean="0"/>
              <a:t>mycobacterial</a:t>
            </a:r>
            <a:r>
              <a:rPr lang="en-US" sz="2000" b="1" dirty="0" smtClean="0"/>
              <a:t> cell wall include the </a:t>
            </a:r>
            <a:r>
              <a:rPr lang="en-US" sz="2000" b="1" dirty="0" err="1" smtClean="0"/>
              <a:t>mycolic</a:t>
            </a:r>
            <a:r>
              <a:rPr lang="en-US" sz="2000" b="1" dirty="0" smtClean="0"/>
              <a:t> acid. Acid fastness related to</a:t>
            </a:r>
            <a:endParaRPr lang="ar-IQ"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6136" y="273050"/>
            <a:ext cx="3024336" cy="1162050"/>
          </a:xfrm>
        </p:spPr>
        <p:txBody>
          <a:bodyPr anchor="ctr">
            <a:normAutofit/>
          </a:bodyPr>
          <a:lstStyle/>
          <a:p>
            <a:pPr algn="ctr" rtl="0"/>
            <a:r>
              <a:rPr lang="en-US" sz="3200" i="1" dirty="0" smtClean="0"/>
              <a:t>M. </a:t>
            </a:r>
            <a:r>
              <a:rPr lang="en-US" sz="3200" i="1" dirty="0" err="1" smtClean="0"/>
              <a:t>bovis</a:t>
            </a:r>
            <a:r>
              <a:rPr lang="en-US" sz="3200" i="1" dirty="0" smtClean="0"/>
              <a:t/>
            </a:r>
            <a:br>
              <a:rPr lang="en-US" sz="3200" i="1" dirty="0" smtClean="0"/>
            </a:br>
            <a:r>
              <a:rPr lang="en-US" sz="3200" i="1" dirty="0" err="1" smtClean="0"/>
              <a:t>M.avium</a:t>
            </a:r>
            <a:endParaRPr lang="ar-IQ" sz="3200" i="1" dirty="0"/>
          </a:p>
        </p:txBody>
      </p:sp>
      <p:pic>
        <p:nvPicPr>
          <p:cNvPr id="5" name="Content Placeholder 4" descr="Johne's_Cow.jpg"/>
          <p:cNvPicPr>
            <a:picLocks noGrp="1" noChangeAspect="1"/>
          </p:cNvPicPr>
          <p:nvPr>
            <p:ph idx="1"/>
          </p:nvPr>
        </p:nvPicPr>
        <p:blipFill>
          <a:blip r:embed="rId2" cstate="print"/>
          <a:stretch>
            <a:fillRect/>
          </a:stretch>
        </p:blipFill>
        <p:spPr>
          <a:xfrm>
            <a:off x="5796136" y="2492896"/>
            <a:ext cx="2952327" cy="3633267"/>
          </a:xfrm>
        </p:spPr>
      </p:pic>
      <p:sp>
        <p:nvSpPr>
          <p:cNvPr id="4" name="Text Placeholder 3"/>
          <p:cNvSpPr>
            <a:spLocks noGrp="1"/>
          </p:cNvSpPr>
          <p:nvPr>
            <p:ph type="body" sz="half" idx="2"/>
          </p:nvPr>
        </p:nvSpPr>
        <p:spPr>
          <a:xfrm>
            <a:off x="251520" y="188640"/>
            <a:ext cx="5256584" cy="6408712"/>
          </a:xfrm>
        </p:spPr>
        <p:txBody>
          <a:bodyPr>
            <a:normAutofit/>
          </a:bodyPr>
          <a:lstStyle/>
          <a:p>
            <a:pPr algn="just" rtl="0"/>
            <a:r>
              <a:rPr lang="en-US" sz="2000" b="1" dirty="0" smtClean="0"/>
              <a:t>Infection in cattle is usually via respiratory &amp; intestinal tract; local multiplication, survival in phagocytes &amp; transport to regional LNs is followed by entry to systemic circulation. Infection may continue to disseminate by erosion of bronchi, blood vessels or visceral organs. T cell mediated reaction may participate in tissue damage. </a:t>
            </a:r>
          </a:p>
          <a:p>
            <a:pPr algn="just" rtl="0"/>
            <a:r>
              <a:rPr lang="en-US" sz="2000" b="1" i="1" dirty="0" smtClean="0"/>
              <a:t>M. </a:t>
            </a:r>
            <a:r>
              <a:rPr lang="en-US" sz="2000" b="1" i="1" dirty="0" err="1" smtClean="0"/>
              <a:t>Avium</a:t>
            </a:r>
            <a:r>
              <a:rPr lang="en-US" sz="2000" b="1" dirty="0" smtClean="0"/>
              <a:t> is divided into subspecies, </a:t>
            </a:r>
            <a:r>
              <a:rPr lang="en-US" sz="2000" b="1" i="1" dirty="0" err="1" smtClean="0"/>
              <a:t>M.paratuberculosis</a:t>
            </a:r>
            <a:r>
              <a:rPr lang="en-US" sz="2000" b="1" dirty="0" smtClean="0"/>
              <a:t> &amp; </a:t>
            </a:r>
            <a:r>
              <a:rPr lang="en-US" sz="2000" b="1" i="1" dirty="0" err="1" smtClean="0"/>
              <a:t>M.silvaticum</a:t>
            </a:r>
            <a:r>
              <a:rPr lang="en-US" sz="2000" b="1" dirty="0" smtClean="0"/>
              <a:t>. </a:t>
            </a:r>
            <a:r>
              <a:rPr lang="en-US" sz="2000" b="1" i="1" dirty="0" smtClean="0"/>
              <a:t>M. </a:t>
            </a:r>
            <a:r>
              <a:rPr lang="en-US" sz="2000" b="1" i="1" dirty="0" err="1" smtClean="0"/>
              <a:t>intracellulare</a:t>
            </a:r>
            <a:r>
              <a:rPr lang="en-US" sz="2000" b="1" i="1" dirty="0" smtClean="0"/>
              <a:t> </a:t>
            </a:r>
            <a:r>
              <a:rPr lang="en-US" sz="2000" b="1" dirty="0" smtClean="0"/>
              <a:t>is commonly grouped with M. </a:t>
            </a:r>
            <a:r>
              <a:rPr lang="en-US" sz="2000" b="1" dirty="0" err="1" smtClean="0"/>
              <a:t>avium</a:t>
            </a:r>
            <a:r>
              <a:rPr lang="en-US" sz="2000" b="1" dirty="0" smtClean="0"/>
              <a:t> (M. </a:t>
            </a:r>
            <a:r>
              <a:rPr lang="en-US" sz="2000" b="1" dirty="0" err="1" smtClean="0"/>
              <a:t>avium-intracellulare</a:t>
            </a:r>
            <a:r>
              <a:rPr lang="en-US" sz="2000" b="1" dirty="0" smtClean="0"/>
              <a:t> complex), but it is genetically distinct species. These organisms are found widely in soil &amp; water. Both causes disease in animals &amp; humans, &amp; </a:t>
            </a:r>
            <a:r>
              <a:rPr lang="en-US" sz="2000" b="1" i="1" dirty="0" err="1" smtClean="0"/>
              <a:t>M.avium</a:t>
            </a:r>
            <a:r>
              <a:rPr lang="en-US" sz="2000" b="1" dirty="0" smtClean="0"/>
              <a:t> is  a predominant isolate from patients with AIDS &amp; from infection in swine. </a:t>
            </a:r>
          </a:p>
          <a:p>
            <a:pPr algn="just" rtl="0"/>
            <a:r>
              <a:rPr lang="en-US" sz="2000" b="1" dirty="0" smtClean="0"/>
              <a:t>M. </a:t>
            </a:r>
            <a:r>
              <a:rPr lang="en-US" sz="2000" b="1" dirty="0" err="1" smtClean="0"/>
              <a:t>Avium</a:t>
            </a:r>
            <a:r>
              <a:rPr lang="en-US" sz="2000" b="1" dirty="0" smtClean="0"/>
              <a:t> </a:t>
            </a:r>
            <a:r>
              <a:rPr lang="en-US" sz="2000" b="1" dirty="0" err="1" smtClean="0"/>
              <a:t>spp</a:t>
            </a:r>
            <a:r>
              <a:rPr lang="en-US" sz="2000" b="1" dirty="0" smtClean="0"/>
              <a:t> </a:t>
            </a:r>
            <a:r>
              <a:rPr lang="en-US" sz="2000" b="1" dirty="0" err="1" smtClean="0"/>
              <a:t>paratuberculosis</a:t>
            </a:r>
            <a:r>
              <a:rPr lang="en-US" sz="2000" b="1" dirty="0" smtClean="0"/>
              <a:t> is the causative agent of </a:t>
            </a:r>
            <a:r>
              <a:rPr lang="en-US" sz="2000" b="1" dirty="0" err="1" smtClean="0"/>
              <a:t>Johnes</a:t>
            </a:r>
            <a:r>
              <a:rPr lang="en-US" sz="2000" b="1" dirty="0" smtClean="0"/>
              <a:t> disease or </a:t>
            </a:r>
            <a:r>
              <a:rPr lang="en-US" sz="2000" b="1" dirty="0" err="1" smtClean="0"/>
              <a:t>paratuberculosis</a:t>
            </a:r>
            <a:r>
              <a:rPr lang="en-US" sz="2000" b="1" dirty="0" smtClean="0"/>
              <a:t>. It is a severe form of enteritis, which has  major</a:t>
            </a:r>
            <a:endParaRPr lang="ar-IQ"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94122"/>
          </a:xfrm>
        </p:spPr>
        <p:txBody>
          <a:bodyPr>
            <a:normAutofit fontScale="90000"/>
          </a:bodyPr>
          <a:lstStyle/>
          <a:p>
            <a:pPr rtl="0"/>
            <a:r>
              <a:rPr lang="en-US" sz="3600" b="1" dirty="0" err="1" smtClean="0"/>
              <a:t>Johnes</a:t>
            </a:r>
            <a:r>
              <a:rPr lang="en-US" sz="3600" b="1" dirty="0" smtClean="0"/>
              <a:t> disease in sheep &amp; intestinal lesion</a:t>
            </a:r>
            <a:endParaRPr lang="ar-IQ" sz="3600" b="1" dirty="0"/>
          </a:p>
        </p:txBody>
      </p:sp>
      <p:pic>
        <p:nvPicPr>
          <p:cNvPr id="9" name="Content Placeholder 8" descr="gr231.jpg"/>
          <p:cNvPicPr>
            <a:picLocks noGrp="1" noChangeAspect="1"/>
          </p:cNvPicPr>
          <p:nvPr>
            <p:ph sz="half" idx="1"/>
          </p:nvPr>
        </p:nvPicPr>
        <p:blipFill>
          <a:blip r:embed="rId2" cstate="print"/>
          <a:stretch>
            <a:fillRect/>
          </a:stretch>
        </p:blipFill>
        <p:spPr>
          <a:xfrm>
            <a:off x="395536" y="1844824"/>
            <a:ext cx="4248472" cy="4392488"/>
          </a:xfrm>
        </p:spPr>
      </p:pic>
      <p:pic>
        <p:nvPicPr>
          <p:cNvPr id="8" name="Content Placeholder 7" descr="Johnessheep.jpg"/>
          <p:cNvPicPr>
            <a:picLocks noGrp="1" noChangeAspect="1"/>
          </p:cNvPicPr>
          <p:nvPr>
            <p:ph sz="half" idx="2"/>
          </p:nvPr>
        </p:nvPicPr>
        <p:blipFill>
          <a:blip r:embed="rId3" cstate="print"/>
          <a:stretch>
            <a:fillRect/>
          </a:stretch>
        </p:blipFill>
        <p:spPr>
          <a:xfrm>
            <a:off x="5076056" y="1988840"/>
            <a:ext cx="3816424" cy="396044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6136" y="273050"/>
            <a:ext cx="3024336" cy="1162050"/>
          </a:xfrm>
        </p:spPr>
        <p:txBody>
          <a:bodyPr anchor="ctr">
            <a:normAutofit/>
          </a:bodyPr>
          <a:lstStyle/>
          <a:p>
            <a:pPr algn="ctr" rtl="0"/>
            <a:r>
              <a:rPr lang="en-US" sz="3200" i="1" dirty="0" err="1" smtClean="0"/>
              <a:t>M.leprae</a:t>
            </a:r>
            <a:endParaRPr lang="ar-IQ" sz="3200" i="1" dirty="0"/>
          </a:p>
        </p:txBody>
      </p:sp>
      <p:pic>
        <p:nvPicPr>
          <p:cNvPr id="5" name="Content Placeholder 4" descr="leptosy-who4.jpg"/>
          <p:cNvPicPr>
            <a:picLocks noGrp="1" noChangeAspect="1"/>
          </p:cNvPicPr>
          <p:nvPr>
            <p:ph idx="1"/>
          </p:nvPr>
        </p:nvPicPr>
        <p:blipFill>
          <a:blip r:embed="rId2" cstate="print"/>
          <a:stretch>
            <a:fillRect/>
          </a:stretch>
        </p:blipFill>
        <p:spPr>
          <a:xfrm>
            <a:off x="5868144" y="1988840"/>
            <a:ext cx="3096344" cy="4392488"/>
          </a:xfrm>
        </p:spPr>
      </p:pic>
      <p:sp>
        <p:nvSpPr>
          <p:cNvPr id="4" name="Text Placeholder 3"/>
          <p:cNvSpPr>
            <a:spLocks noGrp="1"/>
          </p:cNvSpPr>
          <p:nvPr>
            <p:ph type="body" sz="half" idx="2"/>
          </p:nvPr>
        </p:nvSpPr>
        <p:spPr>
          <a:xfrm>
            <a:off x="0" y="188640"/>
            <a:ext cx="5508104" cy="6408712"/>
          </a:xfrm>
        </p:spPr>
        <p:txBody>
          <a:bodyPr>
            <a:noAutofit/>
          </a:bodyPr>
          <a:lstStyle/>
          <a:p>
            <a:pPr algn="just" rtl="0"/>
            <a:r>
              <a:rPr lang="en-US" sz="2000" b="1" dirty="0" smtClean="0"/>
              <a:t>Economic impact on the dairy industry worldwide. The organism can infects many wild &amp; domestic ruminants.</a:t>
            </a:r>
          </a:p>
          <a:p>
            <a:pPr algn="just" rtl="0"/>
            <a:r>
              <a:rPr lang="en-US" sz="2000" b="1" dirty="0" smtClean="0"/>
              <a:t>Neonatal &amp; juvenile animals are the most predominant risk group, and the source of infection by </a:t>
            </a:r>
            <a:r>
              <a:rPr lang="en-US" sz="2000" b="1" i="1" dirty="0" err="1" smtClean="0"/>
              <a:t>M.avium</a:t>
            </a:r>
            <a:r>
              <a:rPr lang="en-US" sz="2000" b="1" i="1" dirty="0" smtClean="0"/>
              <a:t> </a:t>
            </a:r>
            <a:r>
              <a:rPr lang="en-US" sz="2000" b="1" i="1" dirty="0" err="1" smtClean="0"/>
              <a:t>paratuberculosis</a:t>
            </a:r>
            <a:r>
              <a:rPr lang="en-US" sz="2000" b="1" i="1" dirty="0" smtClean="0"/>
              <a:t> </a:t>
            </a:r>
            <a:r>
              <a:rPr lang="en-US" sz="2000" b="1" dirty="0" smtClean="0"/>
              <a:t>is most commonly contaminated milk or the environment.</a:t>
            </a:r>
          </a:p>
          <a:p>
            <a:pPr algn="just" rtl="0"/>
            <a:r>
              <a:rPr lang="en-US" sz="2000" b="1" dirty="0" smtClean="0"/>
              <a:t>M. </a:t>
            </a:r>
            <a:r>
              <a:rPr lang="en-US" sz="2000" b="1" dirty="0" err="1" smtClean="0"/>
              <a:t>Avium</a:t>
            </a:r>
            <a:r>
              <a:rPr lang="en-US" sz="2000" b="1" dirty="0" smtClean="0"/>
              <a:t> </a:t>
            </a:r>
            <a:r>
              <a:rPr lang="en-US" sz="2000" b="1" dirty="0" err="1" smtClean="0"/>
              <a:t>paratuberculosis</a:t>
            </a:r>
            <a:r>
              <a:rPr lang="en-US" sz="2000" b="1" dirty="0" smtClean="0"/>
              <a:t> interacts with mucosa-associated lymphoid tissues and has a particular tropism for M cells in </a:t>
            </a:r>
            <a:r>
              <a:rPr lang="en-US" sz="2000" b="1" dirty="0" err="1" smtClean="0"/>
              <a:t>ileal</a:t>
            </a:r>
            <a:r>
              <a:rPr lang="en-US" sz="2000" b="1" dirty="0" smtClean="0"/>
              <a:t> </a:t>
            </a:r>
            <a:r>
              <a:rPr lang="en-US" sz="2000" b="1" dirty="0" err="1" smtClean="0"/>
              <a:t>Peyer’s</a:t>
            </a:r>
            <a:r>
              <a:rPr lang="en-US" sz="2000" b="1" dirty="0" smtClean="0"/>
              <a:t> patches, &amp; </a:t>
            </a:r>
            <a:r>
              <a:rPr lang="en-US" sz="2000" b="1" dirty="0" err="1" smtClean="0"/>
              <a:t>intramacrophage</a:t>
            </a:r>
            <a:r>
              <a:rPr lang="en-US" sz="2000" b="1" dirty="0" smtClean="0"/>
              <a:t> is then the hallmark of </a:t>
            </a:r>
            <a:r>
              <a:rPr lang="en-US" sz="2000" b="1" i="1" dirty="0" err="1" smtClean="0"/>
              <a:t>M.avium</a:t>
            </a:r>
            <a:r>
              <a:rPr lang="en-US" sz="2000" b="1" i="1" dirty="0" smtClean="0"/>
              <a:t> </a:t>
            </a:r>
            <a:r>
              <a:rPr lang="en-US" sz="2000" b="1" i="1" dirty="0" err="1" smtClean="0"/>
              <a:t>spp</a:t>
            </a:r>
            <a:r>
              <a:rPr lang="en-US" sz="2000" b="1" i="1" dirty="0" smtClean="0"/>
              <a:t> </a:t>
            </a:r>
            <a:r>
              <a:rPr lang="en-US" sz="2000" b="1" i="1" dirty="0" err="1" smtClean="0"/>
              <a:t>paratuberculosis</a:t>
            </a:r>
            <a:r>
              <a:rPr lang="en-US" sz="2000" b="1" i="1" dirty="0" smtClean="0"/>
              <a:t>.</a:t>
            </a:r>
          </a:p>
          <a:p>
            <a:pPr algn="just" rtl="0"/>
            <a:r>
              <a:rPr lang="en-US" sz="2400" b="1" i="1" dirty="0" smtClean="0"/>
              <a:t>M. </a:t>
            </a:r>
            <a:r>
              <a:rPr lang="en-US" sz="2400" b="1" i="1" dirty="0" err="1" smtClean="0"/>
              <a:t>leprae</a:t>
            </a:r>
            <a:r>
              <a:rPr lang="en-US" sz="2400" b="1" dirty="0" smtClean="0"/>
              <a:t>:</a:t>
            </a:r>
          </a:p>
          <a:p>
            <a:pPr algn="just" rtl="0"/>
            <a:r>
              <a:rPr lang="en-US" sz="2000" b="1" dirty="0" smtClean="0"/>
              <a:t>Approximately 11 million cases of leprosy in the world are found mainly in the tropics. The disease occurs in two forms; the less serious of which is </a:t>
            </a:r>
            <a:r>
              <a:rPr lang="en-US" sz="2000" b="1" dirty="0" err="1" smtClean="0"/>
              <a:t>tuberculous</a:t>
            </a:r>
            <a:r>
              <a:rPr lang="en-US" sz="2000" b="1" dirty="0" smtClean="0"/>
              <a:t> leprosy, the organism are well contained in </a:t>
            </a:r>
            <a:r>
              <a:rPr lang="en-US" sz="2000" b="1" dirty="0" err="1" smtClean="0"/>
              <a:t>granulomatous</a:t>
            </a:r>
            <a:r>
              <a:rPr lang="en-US" sz="2000" b="1" dirty="0" smtClean="0"/>
              <a:t> lesions and progression result in relatively little disfigurement</a:t>
            </a:r>
            <a:r>
              <a:rPr lang="en-US" sz="2000" dirty="0" smtClean="0"/>
              <a:t>. </a:t>
            </a:r>
            <a:endParaRPr lang="ar-IQ"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6136" y="273050"/>
            <a:ext cx="3024336" cy="1162050"/>
          </a:xfrm>
        </p:spPr>
        <p:txBody>
          <a:bodyPr anchor="ctr">
            <a:normAutofit/>
          </a:bodyPr>
          <a:lstStyle/>
          <a:p>
            <a:pPr algn="ctr" rtl="0"/>
            <a:r>
              <a:rPr lang="en-US" sz="3200" i="1" dirty="0" smtClean="0"/>
              <a:t>M. </a:t>
            </a:r>
            <a:r>
              <a:rPr lang="en-US" sz="3200" i="1" dirty="0" err="1" smtClean="0"/>
              <a:t>kansasii</a:t>
            </a:r>
            <a:endParaRPr lang="ar-IQ" sz="3200" i="1" dirty="0"/>
          </a:p>
        </p:txBody>
      </p:sp>
      <p:pic>
        <p:nvPicPr>
          <p:cNvPr id="5" name="Content Placeholder 4" descr="Class_VI_New_Growths_Lepra-5.jpg"/>
          <p:cNvPicPr>
            <a:picLocks noGrp="1" noChangeAspect="1"/>
          </p:cNvPicPr>
          <p:nvPr>
            <p:ph idx="1"/>
          </p:nvPr>
        </p:nvPicPr>
        <p:blipFill>
          <a:blip r:embed="rId2" cstate="print"/>
          <a:stretch>
            <a:fillRect/>
          </a:stretch>
        </p:blipFill>
        <p:spPr>
          <a:xfrm>
            <a:off x="5796136" y="2348880"/>
            <a:ext cx="3347864" cy="3746326"/>
          </a:xfrm>
        </p:spPr>
      </p:pic>
      <p:sp>
        <p:nvSpPr>
          <p:cNvPr id="4" name="Text Placeholder 3"/>
          <p:cNvSpPr>
            <a:spLocks noGrp="1"/>
          </p:cNvSpPr>
          <p:nvPr>
            <p:ph type="body" sz="half" idx="2"/>
          </p:nvPr>
        </p:nvSpPr>
        <p:spPr>
          <a:xfrm>
            <a:off x="251520" y="188640"/>
            <a:ext cx="5256584" cy="6408712"/>
          </a:xfrm>
        </p:spPr>
        <p:txBody>
          <a:bodyPr>
            <a:normAutofit/>
          </a:bodyPr>
          <a:lstStyle/>
          <a:p>
            <a:pPr algn="just" rtl="0"/>
            <a:r>
              <a:rPr lang="en-US" sz="2000" dirty="0" err="1" smtClean="0"/>
              <a:t>Lepromatous</a:t>
            </a:r>
            <a:r>
              <a:rPr lang="en-US" sz="2000" dirty="0" smtClean="0"/>
              <a:t> leprosy, on the other hand, is more serious, with disfigurement resulting from the proliferation of nodular swelling in tissues. Fibrosis of peripheral nerves results in </a:t>
            </a:r>
            <a:r>
              <a:rPr lang="en-US" sz="2000" dirty="0" err="1" smtClean="0"/>
              <a:t>anaesthesia</a:t>
            </a:r>
            <a:r>
              <a:rPr lang="en-US" sz="2000" dirty="0" smtClean="0"/>
              <a:t>, which followed by spontaneous amputation of toes and fingers.</a:t>
            </a:r>
            <a:endParaRPr lang="en-US" sz="2000" i="1" dirty="0" smtClean="0"/>
          </a:p>
          <a:p>
            <a:pPr algn="just" rtl="0"/>
            <a:r>
              <a:rPr lang="en-US" sz="2400" b="1" i="1" dirty="0" err="1" smtClean="0"/>
              <a:t>M.Kansasii</a:t>
            </a:r>
            <a:r>
              <a:rPr lang="en-US" sz="2400" b="1" i="1" dirty="0" smtClean="0"/>
              <a:t>:</a:t>
            </a:r>
          </a:p>
          <a:p>
            <a:pPr algn="just" rtl="0"/>
            <a:r>
              <a:rPr lang="en-US" sz="2000" dirty="0" smtClean="0"/>
              <a:t> is an opportunistic pathogen of human causing mainly respiratory infection and lymphadenitis in individuals with predisposing immunosuppressive problems. It has been rarely associated with mesenteric  lymphadenitis in calves and occasionally with other infections in cattle. </a:t>
            </a:r>
            <a:r>
              <a:rPr lang="en-US" sz="2000" i="1" dirty="0" err="1" smtClean="0"/>
              <a:t>M.kansasii</a:t>
            </a:r>
            <a:r>
              <a:rPr lang="en-US" sz="2000" dirty="0" smtClean="0"/>
              <a:t> has also been isolated from bronchial LNs of monkeys</a:t>
            </a: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24128" y="273050"/>
            <a:ext cx="3096344" cy="1162050"/>
          </a:xfrm>
        </p:spPr>
        <p:txBody>
          <a:bodyPr anchor="ctr">
            <a:normAutofit/>
          </a:bodyPr>
          <a:lstStyle/>
          <a:p>
            <a:pPr algn="ctr" rtl="0"/>
            <a:r>
              <a:rPr lang="en-US" sz="3200" dirty="0" smtClean="0"/>
              <a:t>Mycobacterium</a:t>
            </a:r>
            <a:endParaRPr lang="ar-IQ" sz="3200" dirty="0"/>
          </a:p>
        </p:txBody>
      </p:sp>
      <p:pic>
        <p:nvPicPr>
          <p:cNvPr id="5" name="Content Placeholder 4" descr="TB222.gif"/>
          <p:cNvPicPr>
            <a:picLocks noGrp="1" noChangeAspect="1"/>
          </p:cNvPicPr>
          <p:nvPr>
            <p:ph idx="1"/>
          </p:nvPr>
        </p:nvPicPr>
        <p:blipFill>
          <a:blip r:embed="rId2" cstate="print"/>
          <a:stretch>
            <a:fillRect/>
          </a:stretch>
        </p:blipFill>
        <p:spPr>
          <a:xfrm>
            <a:off x="5724525" y="1772817"/>
            <a:ext cx="3167955" cy="4292400"/>
          </a:xfrm>
        </p:spPr>
      </p:pic>
      <p:sp>
        <p:nvSpPr>
          <p:cNvPr id="4" name="Text Placeholder 3"/>
          <p:cNvSpPr>
            <a:spLocks noGrp="1"/>
          </p:cNvSpPr>
          <p:nvPr>
            <p:ph type="body" sz="half" idx="2"/>
          </p:nvPr>
        </p:nvSpPr>
        <p:spPr>
          <a:xfrm>
            <a:off x="179512" y="188640"/>
            <a:ext cx="5256584" cy="6408712"/>
          </a:xfrm>
        </p:spPr>
        <p:txBody>
          <a:bodyPr>
            <a:normAutofit/>
          </a:bodyPr>
          <a:lstStyle/>
          <a:p>
            <a:pPr algn="just" rtl="0"/>
            <a:r>
              <a:rPr lang="en-US" sz="2000" b="1" dirty="0" smtClean="0"/>
              <a:t>The presence of </a:t>
            </a:r>
            <a:r>
              <a:rPr lang="en-US" sz="2000" b="1" dirty="0" err="1" smtClean="0"/>
              <a:t>peptidoglycan</a:t>
            </a:r>
            <a:r>
              <a:rPr lang="en-US" sz="2000" b="1" dirty="0" smtClean="0"/>
              <a:t> &amp; </a:t>
            </a:r>
            <a:r>
              <a:rPr lang="en-US" sz="2000" b="1" dirty="0" err="1" smtClean="0"/>
              <a:t>glycopeptide</a:t>
            </a:r>
            <a:r>
              <a:rPr lang="en-US" sz="2000" b="1" dirty="0" smtClean="0"/>
              <a:t>. This cell wall composition is also responsible for resistance to drying, extremes of pH, &amp; other environmental stresses.  The complex lipid-rich cell wall also protects the organism in the </a:t>
            </a:r>
            <a:r>
              <a:rPr lang="en-US" sz="2000" b="1" dirty="0" err="1" smtClean="0"/>
              <a:t>phagosome</a:t>
            </a:r>
            <a:r>
              <a:rPr lang="en-US" sz="2000" b="1" dirty="0" smtClean="0"/>
              <a:t>, &amp; probably play a role in </a:t>
            </a:r>
            <a:r>
              <a:rPr lang="en-US" sz="2000" b="1" dirty="0" err="1" smtClean="0"/>
              <a:t>mycobacterial</a:t>
            </a:r>
            <a:r>
              <a:rPr lang="en-US" sz="2000" b="1" dirty="0" smtClean="0"/>
              <a:t> survival in macrophages. Furthermore, components of the cell wall are </a:t>
            </a:r>
            <a:r>
              <a:rPr lang="en-US" sz="2000" b="1" dirty="0" err="1" smtClean="0"/>
              <a:t>immunostimulatory</a:t>
            </a:r>
            <a:r>
              <a:rPr lang="en-US" sz="2000" b="1" dirty="0" smtClean="0"/>
              <a:t> &amp; are the basis for </a:t>
            </a:r>
            <a:r>
              <a:rPr lang="en-US" sz="2000" b="1" dirty="0" err="1" smtClean="0"/>
              <a:t>adjuvants</a:t>
            </a:r>
            <a:r>
              <a:rPr lang="en-US" sz="2000" b="1" dirty="0" smtClean="0"/>
              <a:t> (Freund’s complete).  Some </a:t>
            </a:r>
            <a:r>
              <a:rPr lang="en-US" sz="2000" b="1" dirty="0" err="1" smtClean="0"/>
              <a:t>mycobacteria</a:t>
            </a:r>
            <a:r>
              <a:rPr lang="en-US" sz="2000" b="1" dirty="0" smtClean="0"/>
              <a:t> are major pathogen of domestic animals, whereas others are encountered only occasionally.</a:t>
            </a:r>
            <a:endParaRPr lang="ar-IQ"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40152" y="273050"/>
            <a:ext cx="2880320" cy="1859806"/>
          </a:xfrm>
        </p:spPr>
        <p:txBody>
          <a:bodyPr anchor="ctr">
            <a:normAutofit/>
          </a:bodyPr>
          <a:lstStyle/>
          <a:p>
            <a:pPr algn="ctr" rtl="0"/>
            <a:r>
              <a:rPr lang="en-US" sz="3200" dirty="0" smtClean="0"/>
              <a:t>Mycobacterium tuberculosis complex</a:t>
            </a:r>
            <a:endParaRPr lang="ar-IQ" sz="3200" dirty="0"/>
          </a:p>
        </p:txBody>
      </p:sp>
      <p:pic>
        <p:nvPicPr>
          <p:cNvPr id="5" name="Content Placeholder 4" descr="248482.jpg"/>
          <p:cNvPicPr>
            <a:picLocks noGrp="1" noChangeAspect="1"/>
          </p:cNvPicPr>
          <p:nvPr>
            <p:ph idx="1"/>
          </p:nvPr>
        </p:nvPicPr>
        <p:blipFill>
          <a:blip r:embed="rId2" cstate="print"/>
          <a:stretch>
            <a:fillRect/>
          </a:stretch>
        </p:blipFill>
        <p:spPr>
          <a:xfrm>
            <a:off x="5940425" y="2276872"/>
            <a:ext cx="2952055" cy="3419078"/>
          </a:xfrm>
        </p:spPr>
      </p:pic>
      <p:sp>
        <p:nvSpPr>
          <p:cNvPr id="4" name="Text Placeholder 3"/>
          <p:cNvSpPr>
            <a:spLocks noGrp="1"/>
          </p:cNvSpPr>
          <p:nvPr>
            <p:ph type="body" sz="half" idx="2"/>
          </p:nvPr>
        </p:nvSpPr>
        <p:spPr>
          <a:xfrm>
            <a:off x="179512" y="188640"/>
            <a:ext cx="5616624" cy="6480720"/>
          </a:xfrm>
        </p:spPr>
        <p:txBody>
          <a:bodyPr>
            <a:normAutofit fontScale="92500" lnSpcReduction="10000"/>
          </a:bodyPr>
          <a:lstStyle/>
          <a:p>
            <a:pPr algn="just" rtl="0"/>
            <a:r>
              <a:rPr lang="en-US" sz="1800" dirty="0" smtClean="0"/>
              <a:t>	</a:t>
            </a:r>
            <a:r>
              <a:rPr lang="en-US" sz="1800" b="1" dirty="0" smtClean="0"/>
              <a:t>Members of the M.TB complex </a:t>
            </a:r>
            <a:r>
              <a:rPr lang="en-US" sz="1800" b="1" dirty="0" err="1" smtClean="0"/>
              <a:t>differe</a:t>
            </a:r>
            <a:r>
              <a:rPr lang="en-US" sz="1800" b="1" dirty="0" smtClean="0"/>
              <a:t> widely in host range, phenotype, &amp; virulence, despite 99.9% similarity in nucleotide sequence. They are assumed to be derived from common </a:t>
            </a:r>
            <a:r>
              <a:rPr lang="en-US" sz="1800" b="1" dirty="0" err="1" smtClean="0"/>
              <a:t>ancestory</a:t>
            </a:r>
            <a:r>
              <a:rPr lang="en-US" sz="1800" b="1" dirty="0" smtClean="0"/>
              <a:t>, yet some M.TB., </a:t>
            </a:r>
            <a:r>
              <a:rPr lang="en-US" sz="1800" b="1" i="1" dirty="0" err="1" smtClean="0"/>
              <a:t>M.africanum</a:t>
            </a:r>
            <a:r>
              <a:rPr lang="en-US" sz="1800" b="1" dirty="0" smtClean="0"/>
              <a:t> &amp; </a:t>
            </a:r>
            <a:r>
              <a:rPr lang="en-US" sz="1800" b="1" i="1" dirty="0" smtClean="0"/>
              <a:t>M. </a:t>
            </a:r>
            <a:r>
              <a:rPr lang="en-US" sz="1800" b="1" i="1" dirty="0" err="1" smtClean="0"/>
              <a:t>canettii</a:t>
            </a:r>
            <a:r>
              <a:rPr lang="en-US" sz="1800" b="1" i="1" dirty="0" smtClean="0"/>
              <a:t> </a:t>
            </a:r>
            <a:r>
              <a:rPr lang="en-US" sz="1800" b="1" dirty="0" smtClean="0"/>
              <a:t>are almost exclusively human pathogens, whereas others </a:t>
            </a:r>
            <a:r>
              <a:rPr lang="en-US" sz="1800" b="1" i="1" dirty="0" err="1" smtClean="0"/>
              <a:t>M.bovis</a:t>
            </a:r>
            <a:r>
              <a:rPr lang="en-US" sz="1800" b="1" dirty="0" smtClean="0"/>
              <a:t> are more cosmopolitan in host range.</a:t>
            </a:r>
          </a:p>
          <a:p>
            <a:pPr algn="just" rtl="0"/>
            <a:r>
              <a:rPr lang="en-US" sz="1800" b="1" dirty="0" smtClean="0"/>
              <a:t>	Infection by M.TB. Is primarily a problem in human &amp; subhuman primates, but dogs, birds, swine &amp; many other species are susceptible to human TB. Feline </a:t>
            </a:r>
            <a:r>
              <a:rPr lang="en-US" sz="1800" b="1" dirty="0" err="1" smtClean="0"/>
              <a:t>cutaneous</a:t>
            </a:r>
            <a:r>
              <a:rPr lang="en-US" sz="1800" b="1" dirty="0" smtClean="0"/>
              <a:t> TB is associated with infection by M.TB or </a:t>
            </a:r>
            <a:r>
              <a:rPr lang="en-US" sz="1800" b="1" i="1" dirty="0" smtClean="0"/>
              <a:t>M. </a:t>
            </a:r>
            <a:r>
              <a:rPr lang="en-US" sz="1800" b="1" i="1" dirty="0" err="1" smtClean="0"/>
              <a:t>bovis</a:t>
            </a:r>
            <a:r>
              <a:rPr lang="en-US" sz="1800" b="1" dirty="0" smtClean="0"/>
              <a:t> &amp; present as multiple ulcers &amp; abscesses in the form of </a:t>
            </a:r>
            <a:r>
              <a:rPr lang="en-US" sz="1800" b="1" dirty="0" err="1" smtClean="0"/>
              <a:t>pyogranulomatous</a:t>
            </a:r>
            <a:r>
              <a:rPr lang="en-US" sz="1800" b="1" dirty="0" smtClean="0"/>
              <a:t> dermatitis with </a:t>
            </a:r>
            <a:r>
              <a:rPr lang="en-US" sz="1800" b="1" dirty="0" err="1" smtClean="0"/>
              <a:t>caseous</a:t>
            </a:r>
            <a:r>
              <a:rPr lang="en-US" sz="1800" b="1" dirty="0" smtClean="0"/>
              <a:t> necrosis.</a:t>
            </a:r>
          </a:p>
          <a:p>
            <a:pPr algn="just" rtl="0"/>
            <a:r>
              <a:rPr lang="en-US" sz="1800" b="1" dirty="0" smtClean="0"/>
              <a:t>	TB made a major impact on human health worldwide, about 2 billion people were infected, with 8 million new cases/year. TB causes more than 5% of the infant death, nearly 20% of adult death &amp; perhaps more than 25% of avoidable deaths.</a:t>
            </a:r>
          </a:p>
          <a:p>
            <a:pPr algn="just" rtl="0"/>
            <a:r>
              <a:rPr lang="en-US" sz="1800" b="1" dirty="0" smtClean="0"/>
              <a:t>	The increase in the prevalence was encouraged by crowded communities &amp; prisons, increase in drug abusers &amp; patients with AIDS (TB is the leading killer of HIV/AIDS patients), especially in developing countries. Drug resistance had been a problem since the early days of streptomycin use, &amp; this become worse by emergence of multidrug resistance (MDR-M.TB). The case fatality rate of untreated TB may be as high as 50%.</a:t>
            </a:r>
            <a:endParaRPr lang="ar-IQ" sz="1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40152" y="273050"/>
            <a:ext cx="2880320" cy="1162050"/>
          </a:xfrm>
        </p:spPr>
        <p:txBody>
          <a:bodyPr anchor="ctr">
            <a:normAutofit/>
          </a:bodyPr>
          <a:lstStyle/>
          <a:p>
            <a:pPr algn="ctr" rtl="0"/>
            <a:r>
              <a:rPr lang="en-US" sz="3200" dirty="0" smtClean="0"/>
              <a:t> Pathogenesis</a:t>
            </a:r>
            <a:endParaRPr lang="ar-IQ" sz="3200" dirty="0"/>
          </a:p>
        </p:txBody>
      </p:sp>
      <p:pic>
        <p:nvPicPr>
          <p:cNvPr id="5" name="Content Placeholder 4" descr="mycobacterium%20tuberculosis%20TB.jpg"/>
          <p:cNvPicPr>
            <a:picLocks noGrp="1" noChangeAspect="1"/>
          </p:cNvPicPr>
          <p:nvPr>
            <p:ph idx="1"/>
          </p:nvPr>
        </p:nvPicPr>
        <p:blipFill>
          <a:blip r:embed="rId2" cstate="print"/>
          <a:stretch>
            <a:fillRect/>
          </a:stretch>
        </p:blipFill>
        <p:spPr>
          <a:xfrm>
            <a:off x="5940425" y="2060849"/>
            <a:ext cx="3024063" cy="4061274"/>
          </a:xfrm>
        </p:spPr>
      </p:pic>
      <p:sp>
        <p:nvSpPr>
          <p:cNvPr id="4" name="Text Placeholder 3"/>
          <p:cNvSpPr>
            <a:spLocks noGrp="1"/>
          </p:cNvSpPr>
          <p:nvPr>
            <p:ph type="body" sz="half" idx="2"/>
          </p:nvPr>
        </p:nvSpPr>
        <p:spPr>
          <a:xfrm>
            <a:off x="179512" y="260648"/>
            <a:ext cx="5472608" cy="6336704"/>
          </a:xfrm>
        </p:spPr>
        <p:txBody>
          <a:bodyPr>
            <a:normAutofit lnSpcReduction="10000"/>
          </a:bodyPr>
          <a:lstStyle/>
          <a:p>
            <a:pPr algn="just" rtl="0"/>
            <a:r>
              <a:rPr lang="en-US" sz="2000" dirty="0" smtClean="0"/>
              <a:t>	</a:t>
            </a:r>
            <a:r>
              <a:rPr lang="en-US" sz="2000" b="1" dirty="0" smtClean="0"/>
              <a:t>M.TB can infect any area in the body, including bones, joints, liver, spleen, GIT, &amp; brain. In these sites its preferred residence is within cells of RES. Transmission is usually by airborne route (droplets nuclei &lt; 5 microns). Infection can occur by other routes, ingestion of M.TB can lead to infection through cervical or mesenteric LNs. Individuals developing TB experience fever, cough (often with bloody sputum), malaise &amp; anorexia with progressive irreversible lung destruction.</a:t>
            </a:r>
          </a:p>
          <a:p>
            <a:pPr algn="just" rtl="0"/>
            <a:r>
              <a:rPr lang="en-US" sz="2000" dirty="0" smtClean="0"/>
              <a:t>	</a:t>
            </a:r>
            <a:r>
              <a:rPr lang="en-US" sz="2000" b="1" dirty="0" smtClean="0"/>
              <a:t>Regardless the route of infection, M.TB </a:t>
            </a:r>
            <a:r>
              <a:rPr lang="en-US" sz="2000" b="1" dirty="0" err="1" smtClean="0"/>
              <a:t>phagocytosed</a:t>
            </a:r>
            <a:r>
              <a:rPr lang="en-US" sz="2000" b="1" dirty="0" smtClean="0"/>
              <a:t> by macrophages, probably following complement-mediated </a:t>
            </a:r>
            <a:r>
              <a:rPr lang="en-US" sz="2000" b="1" dirty="0" err="1" smtClean="0"/>
              <a:t>opsonization</a:t>
            </a:r>
            <a:r>
              <a:rPr lang="en-US" sz="2000" b="1" dirty="0" smtClean="0"/>
              <a:t>. Survival &amp; multiplication of M.TB in phagocytes is the key factor in development of disease. </a:t>
            </a:r>
            <a:r>
              <a:rPr lang="en-US" sz="2000" b="1" dirty="0" err="1" smtClean="0"/>
              <a:t>Phagosome-lysosome</a:t>
            </a:r>
            <a:r>
              <a:rPr lang="en-US" sz="2000" b="1" dirty="0" smtClean="0"/>
              <a:t> fusion occurs, but the organism either escape to the cytoplasm or simply multiply within the </a:t>
            </a:r>
            <a:r>
              <a:rPr lang="en-US" sz="2000" b="1" dirty="0" err="1" smtClean="0"/>
              <a:t>phagolysosome</a:t>
            </a:r>
            <a:r>
              <a:rPr lang="en-US" sz="2000" b="1" dirty="0" smtClean="0"/>
              <a:t>  &amp; causing it to burst. This is related to the ability of M.TB to prevent acidification of the </a:t>
            </a:r>
            <a:r>
              <a:rPr lang="en-US" sz="2000" b="1" dirty="0" err="1" smtClean="0"/>
              <a:t>phagosome</a:t>
            </a:r>
            <a:r>
              <a:rPr lang="en-US" sz="2000" b="1" dirty="0" smtClean="0"/>
              <a:t>, which decreases the killing capacity of phagocytes.</a:t>
            </a:r>
            <a:endParaRPr lang="ar-IQ"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68144" y="273050"/>
            <a:ext cx="2952328" cy="1162050"/>
          </a:xfrm>
        </p:spPr>
        <p:txBody>
          <a:bodyPr anchor="ctr"/>
          <a:lstStyle/>
          <a:p>
            <a:pPr algn="ctr" rtl="0"/>
            <a:r>
              <a:rPr lang="en-US" dirty="0" smtClean="0"/>
              <a:t> </a:t>
            </a:r>
            <a:r>
              <a:rPr lang="en-US" sz="3200" dirty="0" smtClean="0"/>
              <a:t>Pathogenesis</a:t>
            </a:r>
            <a:endParaRPr lang="ar-IQ" sz="3200" dirty="0"/>
          </a:p>
        </p:txBody>
      </p:sp>
      <p:pic>
        <p:nvPicPr>
          <p:cNvPr id="5" name="Content Placeholder 4" descr="tb_patient_20091221.jpg"/>
          <p:cNvPicPr>
            <a:picLocks noGrp="1" noChangeAspect="1"/>
          </p:cNvPicPr>
          <p:nvPr>
            <p:ph idx="1"/>
          </p:nvPr>
        </p:nvPicPr>
        <p:blipFill>
          <a:blip r:embed="rId2" cstate="print"/>
          <a:stretch>
            <a:fillRect/>
          </a:stretch>
        </p:blipFill>
        <p:spPr>
          <a:xfrm>
            <a:off x="5940425" y="2276873"/>
            <a:ext cx="2952055" cy="3069540"/>
          </a:xfrm>
        </p:spPr>
      </p:pic>
      <p:sp>
        <p:nvSpPr>
          <p:cNvPr id="4" name="Text Placeholder 3"/>
          <p:cNvSpPr>
            <a:spLocks noGrp="1"/>
          </p:cNvSpPr>
          <p:nvPr>
            <p:ph type="body" sz="half" idx="2"/>
          </p:nvPr>
        </p:nvSpPr>
        <p:spPr>
          <a:xfrm>
            <a:off x="179512" y="188640"/>
            <a:ext cx="5472608" cy="6336704"/>
          </a:xfrm>
        </p:spPr>
        <p:txBody>
          <a:bodyPr>
            <a:normAutofit lnSpcReduction="10000"/>
          </a:bodyPr>
          <a:lstStyle/>
          <a:p>
            <a:pPr algn="just" rtl="0"/>
            <a:r>
              <a:rPr lang="en-US" sz="2000" b="1" dirty="0" smtClean="0"/>
              <a:t>	The ability to mount a rapid &amp; effective activated macrophage response determine the outcome of infection by M.TB. The immune system effectively contains the infection, &amp; &lt; 10% of those infected develop disease. In healthy adults infected with low numbers of M.TB , the immune system stops the infection before lung damage, &amp; although the person becomes Tuberculin skin test (TST)positive, symptomatic TB does not develop.  In many cases, M.TB is not eradicated but contained in discrete lesions (old TB), &amp; disease may develop through reactivation when immunity is weakened.</a:t>
            </a:r>
          </a:p>
          <a:p>
            <a:pPr algn="just" rtl="0"/>
            <a:r>
              <a:rPr lang="en-US" sz="2000" b="1" dirty="0" smtClean="0"/>
              <a:t>	The immune response to M.TB is T-cell dependent, but the immune mechanisms of acquired resistance are associated with activation of macrophages by cytokines &amp; direct </a:t>
            </a:r>
            <a:r>
              <a:rPr lang="en-US" sz="2000" b="1" dirty="0" err="1" smtClean="0"/>
              <a:t>cytolytic</a:t>
            </a:r>
            <a:r>
              <a:rPr lang="en-US" sz="2000" b="1" dirty="0" smtClean="0"/>
              <a:t> activity. The initial interaction between M.TB &amp; macrophages elicits a T-helper (CD4) cell response. The Th2 subset mediate antibody production that has no role in protection or recovery from infection.</a:t>
            </a:r>
            <a:endParaRPr lang="ar-IQ"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68144" y="273050"/>
            <a:ext cx="3024336" cy="1162050"/>
          </a:xfrm>
        </p:spPr>
        <p:txBody>
          <a:bodyPr anchor="ctr"/>
          <a:lstStyle/>
          <a:p>
            <a:pPr algn="ctr" rtl="0"/>
            <a:r>
              <a:rPr lang="en-US" dirty="0" smtClean="0"/>
              <a:t> </a:t>
            </a:r>
            <a:r>
              <a:rPr lang="en-US" sz="3200" dirty="0" smtClean="0"/>
              <a:t>Pathogenesis</a:t>
            </a:r>
            <a:endParaRPr lang="ar-IQ" sz="3200" dirty="0"/>
          </a:p>
        </p:txBody>
      </p:sp>
      <p:pic>
        <p:nvPicPr>
          <p:cNvPr id="5" name="Content Placeholder 4" descr="nri1001-020a-f1.gif"/>
          <p:cNvPicPr>
            <a:picLocks noGrp="1" noChangeAspect="1"/>
          </p:cNvPicPr>
          <p:nvPr>
            <p:ph idx="1"/>
          </p:nvPr>
        </p:nvPicPr>
        <p:blipFill>
          <a:blip r:embed="rId2" cstate="print"/>
          <a:stretch>
            <a:fillRect/>
          </a:stretch>
        </p:blipFill>
        <p:spPr>
          <a:xfrm>
            <a:off x="5724128" y="1916832"/>
            <a:ext cx="3168352" cy="4248472"/>
          </a:xfrm>
        </p:spPr>
      </p:pic>
      <p:sp>
        <p:nvSpPr>
          <p:cNvPr id="4" name="Text Placeholder 3"/>
          <p:cNvSpPr>
            <a:spLocks noGrp="1"/>
          </p:cNvSpPr>
          <p:nvPr>
            <p:ph type="body" sz="half" idx="2"/>
          </p:nvPr>
        </p:nvSpPr>
        <p:spPr>
          <a:xfrm>
            <a:off x="179512" y="260648"/>
            <a:ext cx="5400600" cy="6408712"/>
          </a:xfrm>
        </p:spPr>
        <p:txBody>
          <a:bodyPr>
            <a:normAutofit fontScale="92500" lnSpcReduction="10000"/>
          </a:bodyPr>
          <a:lstStyle/>
          <a:p>
            <a:pPr algn="just" rtl="0"/>
            <a:r>
              <a:rPr lang="en-US" sz="2000" b="1" dirty="0" smtClean="0"/>
              <a:t>	The main contribution of CD4 T cells is by those of subset Th1, which releases INF-</a:t>
            </a:r>
            <a:r>
              <a:rPr lang="el-GR" sz="2000" b="1" dirty="0" smtClean="0">
                <a:latin typeface="Times New Roman"/>
                <a:cs typeface="Times New Roman"/>
              </a:rPr>
              <a:t> γ</a:t>
            </a:r>
            <a:r>
              <a:rPr lang="en-US" sz="2000" b="1" dirty="0" smtClean="0"/>
              <a:t>, stimulating activation of macrophages, which then ingest &amp; kill </a:t>
            </a:r>
            <a:r>
              <a:rPr lang="en-US" sz="2000" b="1" dirty="0" err="1" smtClean="0"/>
              <a:t>mycobacteria</a:t>
            </a:r>
            <a:r>
              <a:rPr lang="en-US" sz="2000" b="1" dirty="0" smtClean="0"/>
              <a:t>. INF-</a:t>
            </a:r>
            <a:r>
              <a:rPr lang="el-GR" sz="2000" b="1" dirty="0" smtClean="0">
                <a:latin typeface="Times New Roman"/>
                <a:cs typeface="Times New Roman"/>
              </a:rPr>
              <a:t>γ</a:t>
            </a:r>
            <a:r>
              <a:rPr lang="en-US" sz="2000" b="1" dirty="0" smtClean="0"/>
              <a:t> also stimulates endothelial binding &amp; emigration of T cells to the affected area. If the immune response is delayed or nonexistent, viable M.TB may reach the regional LNs &amp; through the lymphatic &amp; bloodstream to distant tissues, nearly always within the macrophages.  Most bacteria, however, are contained locally in a specific type of </a:t>
            </a:r>
            <a:r>
              <a:rPr lang="en-US" sz="2000" b="1" dirty="0" err="1" smtClean="0"/>
              <a:t>granuloma</a:t>
            </a:r>
            <a:r>
              <a:rPr lang="en-US" sz="2000" b="1" dirty="0" smtClean="0"/>
              <a:t> called tubercle. Layers of T cells, </a:t>
            </a:r>
            <a:r>
              <a:rPr lang="en-US" sz="2000" b="1" dirty="0" err="1" smtClean="0"/>
              <a:t>neutrophils</a:t>
            </a:r>
            <a:r>
              <a:rPr lang="en-US" sz="2000" b="1" dirty="0" smtClean="0"/>
              <a:t>, macrophages, multinucleated giant cells &amp; a thick fibrin coat form around growing foci of necrosis. Calcified tubercles appears as lesions in chest X-ray. During reactivation type of TB, these foci are broken down &amp; releasing  their contents with the viable bacteria, which appear as bloody sputum. Mechanisms of tissue destruction include both local &amp; systemic inflammatory response. Lung damage may also result from the action of  INF-</a:t>
            </a:r>
            <a:r>
              <a:rPr lang="el-GR" sz="2000" b="1" dirty="0" smtClean="0"/>
              <a:t>α</a:t>
            </a:r>
            <a:r>
              <a:rPr lang="en-US" sz="2000" b="1" dirty="0" smtClean="0"/>
              <a:t> which accumulate in response to </a:t>
            </a:r>
            <a:r>
              <a:rPr lang="en-US" sz="2000" b="1" dirty="0" err="1" smtClean="0"/>
              <a:t>Mycobacterial</a:t>
            </a:r>
            <a:r>
              <a:rPr lang="en-US" sz="2000" b="1" dirty="0" smtClean="0"/>
              <a:t> cell wall components.</a:t>
            </a:r>
          </a:p>
          <a:p>
            <a:pPr algn="just" rtl="0"/>
            <a:r>
              <a:rPr lang="en-US" sz="2000" b="1" dirty="0" smtClean="0"/>
              <a:t>	</a:t>
            </a:r>
            <a:endParaRPr lang="ar-IQ"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40152" y="273050"/>
            <a:ext cx="2952328" cy="2219846"/>
          </a:xfrm>
        </p:spPr>
        <p:txBody>
          <a:bodyPr anchor="ctr"/>
          <a:lstStyle/>
          <a:p>
            <a:pPr algn="ctr" rtl="0"/>
            <a:r>
              <a:rPr lang="en-US" dirty="0" smtClean="0"/>
              <a:t> </a:t>
            </a:r>
            <a:r>
              <a:rPr lang="en-US" sz="3200" dirty="0" smtClean="0"/>
              <a:t>Laboratory diagnosis of </a:t>
            </a:r>
            <a:br>
              <a:rPr lang="en-US" sz="3200" dirty="0" smtClean="0"/>
            </a:br>
            <a:r>
              <a:rPr lang="en-US" sz="3200" dirty="0" smtClean="0"/>
              <a:t>TB</a:t>
            </a:r>
            <a:endParaRPr lang="ar-IQ" sz="3200" dirty="0"/>
          </a:p>
        </p:txBody>
      </p:sp>
      <p:pic>
        <p:nvPicPr>
          <p:cNvPr id="5" name="Content Placeholder 4" descr="LJ%20culture.jpg"/>
          <p:cNvPicPr>
            <a:picLocks noGrp="1" noChangeAspect="1"/>
          </p:cNvPicPr>
          <p:nvPr>
            <p:ph idx="1"/>
          </p:nvPr>
        </p:nvPicPr>
        <p:blipFill>
          <a:blip r:embed="rId2" cstate="print"/>
          <a:stretch>
            <a:fillRect/>
          </a:stretch>
        </p:blipFill>
        <p:spPr>
          <a:xfrm>
            <a:off x="5940425" y="2348880"/>
            <a:ext cx="3024063" cy="3384376"/>
          </a:xfrm>
        </p:spPr>
      </p:pic>
      <p:sp>
        <p:nvSpPr>
          <p:cNvPr id="4" name="Text Placeholder 3"/>
          <p:cNvSpPr>
            <a:spLocks noGrp="1"/>
          </p:cNvSpPr>
          <p:nvPr>
            <p:ph type="body" sz="half" idx="2"/>
          </p:nvPr>
        </p:nvSpPr>
        <p:spPr>
          <a:xfrm>
            <a:off x="179512" y="260648"/>
            <a:ext cx="5472608" cy="6336704"/>
          </a:xfrm>
        </p:spPr>
        <p:txBody>
          <a:bodyPr>
            <a:normAutofit lnSpcReduction="10000"/>
          </a:bodyPr>
          <a:lstStyle/>
          <a:p>
            <a:pPr marL="457200" indent="-457200" algn="just" rtl="0">
              <a:buAutoNum type="arabicPeriod"/>
            </a:pPr>
            <a:r>
              <a:rPr lang="en-US" sz="2000" b="1" dirty="0" err="1" smtClean="0"/>
              <a:t>Microscopical</a:t>
            </a:r>
            <a:r>
              <a:rPr lang="en-US" sz="2000" b="1" dirty="0" smtClean="0"/>
              <a:t> examination of  AFB in sputum smear. </a:t>
            </a:r>
            <a:r>
              <a:rPr lang="en-US" sz="2000" b="1" dirty="0" err="1" smtClean="0"/>
              <a:t>Fluorochrome</a:t>
            </a:r>
            <a:r>
              <a:rPr lang="en-US" sz="2000" b="1" dirty="0" smtClean="0"/>
              <a:t> stain (</a:t>
            </a:r>
            <a:r>
              <a:rPr lang="en-US" sz="2000" b="1" dirty="0" err="1" smtClean="0"/>
              <a:t>Auramine</a:t>
            </a:r>
            <a:r>
              <a:rPr lang="en-US" sz="2000" b="1" dirty="0" smtClean="0"/>
              <a:t> O-</a:t>
            </a:r>
            <a:r>
              <a:rPr lang="en-US" sz="2000" b="1" dirty="0" err="1" smtClean="0"/>
              <a:t>acridine</a:t>
            </a:r>
            <a:r>
              <a:rPr lang="en-US" sz="2000" b="1" dirty="0" smtClean="0"/>
              <a:t> </a:t>
            </a:r>
            <a:r>
              <a:rPr lang="en-US" sz="2000" b="1" dirty="0" err="1" smtClean="0"/>
              <a:t>organe</a:t>
            </a:r>
            <a:r>
              <a:rPr lang="en-US" sz="2000" b="1" dirty="0" smtClean="0"/>
              <a:t>)  is also helpful, which is more sensitive than traditional </a:t>
            </a:r>
            <a:r>
              <a:rPr lang="en-US" sz="2000" b="1" dirty="0" err="1" smtClean="0"/>
              <a:t>Zeil</a:t>
            </a:r>
            <a:r>
              <a:rPr lang="en-US" sz="2000" b="1" dirty="0" smtClean="0"/>
              <a:t> </a:t>
            </a:r>
            <a:r>
              <a:rPr lang="en-US" sz="2000" b="1" dirty="0" err="1" smtClean="0"/>
              <a:t>Nelseen</a:t>
            </a:r>
            <a:r>
              <a:rPr lang="en-US" sz="2000" b="1" dirty="0" smtClean="0"/>
              <a:t> stain (AFB).</a:t>
            </a:r>
          </a:p>
          <a:p>
            <a:pPr marL="457200" indent="-457200" algn="just" rtl="0">
              <a:buAutoNum type="arabicPeriod"/>
            </a:pPr>
            <a:r>
              <a:rPr lang="en-US" sz="2000" b="1" dirty="0" smtClean="0"/>
              <a:t>Bacteriological culture of specimens is important to confirm the etiology &amp; drug sensitivity testing. Culture is often on egg-based </a:t>
            </a:r>
            <a:r>
              <a:rPr lang="en-US" sz="2000" b="1" smtClean="0"/>
              <a:t>medium </a:t>
            </a:r>
            <a:r>
              <a:rPr lang="en-US" sz="2000" b="1" smtClean="0"/>
              <a:t>(Lowenstein-Jensen </a:t>
            </a:r>
            <a:r>
              <a:rPr lang="en-US" sz="2000" b="1" dirty="0" smtClean="0"/>
              <a:t>media),  agar-egg based medium (</a:t>
            </a:r>
            <a:r>
              <a:rPr lang="en-US" sz="2000" b="1" dirty="0" err="1" smtClean="0"/>
              <a:t>Harrold’s</a:t>
            </a:r>
            <a:r>
              <a:rPr lang="en-US" sz="2000" b="1" dirty="0" smtClean="0"/>
              <a:t> medium) or non-egg medium (</a:t>
            </a:r>
            <a:r>
              <a:rPr lang="en-US" sz="2000" b="1" dirty="0" err="1" smtClean="0"/>
              <a:t>Middlebrook’s</a:t>
            </a:r>
            <a:r>
              <a:rPr lang="en-US" sz="2000" b="1" dirty="0" smtClean="0"/>
              <a:t> medium), incubated at 37 C for 6 weeks.</a:t>
            </a:r>
          </a:p>
          <a:p>
            <a:pPr marL="457200" indent="-457200" algn="just" rtl="0">
              <a:buAutoNum type="arabicPeriod"/>
            </a:pPr>
            <a:r>
              <a:rPr lang="en-US" sz="2000" b="1" dirty="0" smtClean="0"/>
              <a:t>For rapid surveillance, the </a:t>
            </a:r>
            <a:r>
              <a:rPr lang="en-US" sz="2000" b="1" dirty="0" err="1" smtClean="0"/>
              <a:t>intradermal</a:t>
            </a:r>
            <a:r>
              <a:rPr lang="en-US" sz="2000" b="1" dirty="0" smtClean="0"/>
              <a:t> tuberculin skin test is used (Tuberculin is a crude extract of the M.TB cell wall) or purified protein derivative (PPD) injected I/D (5-10 Tuberculin units). if </a:t>
            </a:r>
            <a:r>
              <a:rPr lang="en-US" sz="2000" b="1" dirty="0" err="1" smtClean="0"/>
              <a:t>erythema</a:t>
            </a:r>
            <a:r>
              <a:rPr lang="en-US" sz="2000" b="1" dirty="0" smtClean="0"/>
              <a:t> &amp; </a:t>
            </a:r>
            <a:r>
              <a:rPr lang="en-US" sz="2000" b="1" dirty="0" err="1" smtClean="0"/>
              <a:t>induration</a:t>
            </a:r>
            <a:r>
              <a:rPr lang="en-US" sz="2000" b="1" dirty="0" smtClean="0"/>
              <a:t> follow after 48-72 hrs, the test is positive. Conversion to positive occur within 1 month of exposure to M.TB &amp; is associated with immunization. TST is mediated by sensitized  CD4 T-helper cells.</a:t>
            </a:r>
            <a:endParaRPr lang="ar-IQ"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40152" y="273050"/>
            <a:ext cx="2880320" cy="1787798"/>
          </a:xfrm>
        </p:spPr>
        <p:txBody>
          <a:bodyPr anchor="ctr">
            <a:normAutofit/>
          </a:bodyPr>
          <a:lstStyle/>
          <a:p>
            <a:pPr algn="ctr" rtl="0"/>
            <a:r>
              <a:rPr lang="en-US" dirty="0" smtClean="0"/>
              <a:t> </a:t>
            </a:r>
            <a:r>
              <a:rPr lang="en-US" sz="3200" dirty="0" smtClean="0"/>
              <a:t>Laboratory diagnosis of </a:t>
            </a:r>
            <a:br>
              <a:rPr lang="en-US" sz="3200" dirty="0" smtClean="0"/>
            </a:br>
            <a:r>
              <a:rPr lang="en-US" sz="3200" dirty="0" smtClean="0"/>
              <a:t>TB</a:t>
            </a:r>
            <a:endParaRPr lang="ar-IQ" sz="3200" dirty="0"/>
          </a:p>
        </p:txBody>
      </p:sp>
      <p:pic>
        <p:nvPicPr>
          <p:cNvPr id="5" name="Content Placeholder 4" descr="pulmonary470_470x303.jpg"/>
          <p:cNvPicPr>
            <a:picLocks noGrp="1" noChangeAspect="1"/>
          </p:cNvPicPr>
          <p:nvPr>
            <p:ph idx="1"/>
          </p:nvPr>
        </p:nvPicPr>
        <p:blipFill>
          <a:blip r:embed="rId2" cstate="print"/>
          <a:stretch>
            <a:fillRect/>
          </a:stretch>
        </p:blipFill>
        <p:spPr>
          <a:xfrm>
            <a:off x="5867400" y="2420888"/>
            <a:ext cx="3097088" cy="3013087"/>
          </a:xfrm>
        </p:spPr>
      </p:pic>
      <p:sp>
        <p:nvSpPr>
          <p:cNvPr id="4" name="Text Placeholder 3"/>
          <p:cNvSpPr>
            <a:spLocks noGrp="1"/>
          </p:cNvSpPr>
          <p:nvPr>
            <p:ph type="body" sz="half" idx="2"/>
          </p:nvPr>
        </p:nvSpPr>
        <p:spPr>
          <a:xfrm>
            <a:off x="179512" y="188640"/>
            <a:ext cx="5472608" cy="6408712"/>
          </a:xfrm>
        </p:spPr>
        <p:txBody>
          <a:bodyPr>
            <a:normAutofit fontScale="92500" lnSpcReduction="10000"/>
          </a:bodyPr>
          <a:lstStyle/>
          <a:p>
            <a:pPr algn="just" rtl="0"/>
            <a:r>
              <a:rPr lang="en-US" sz="2000" b="1" dirty="0" smtClean="0"/>
              <a:t>Many with active TB, especially disseminated disease or early in  active Pulmonary TB, convert to TST negative.</a:t>
            </a:r>
          </a:p>
          <a:p>
            <a:pPr algn="just" rtl="0"/>
            <a:r>
              <a:rPr lang="en-US" sz="2000" b="1" dirty="0" smtClean="0"/>
              <a:t>	Serological test for detection of anti-M.TB antibodies are of limited value in the diagnosis of TB.</a:t>
            </a:r>
          </a:p>
          <a:p>
            <a:pPr algn="just" rtl="0"/>
            <a:r>
              <a:rPr lang="en-US" sz="2000" b="1" dirty="0" smtClean="0"/>
              <a:t>4. Determination of the levels of INF-</a:t>
            </a:r>
            <a:r>
              <a:rPr lang="el-GR" sz="2000" b="1" dirty="0" smtClean="0">
                <a:latin typeface="Times New Roman"/>
                <a:cs typeface="Times New Roman"/>
              </a:rPr>
              <a:t> γ</a:t>
            </a:r>
            <a:r>
              <a:rPr lang="en-US" sz="2000" b="1" dirty="0" smtClean="0"/>
              <a:t> may be helpful.</a:t>
            </a:r>
          </a:p>
          <a:p>
            <a:pPr algn="just" rtl="0"/>
            <a:r>
              <a:rPr lang="en-US" sz="2000" b="1" dirty="0" smtClean="0"/>
              <a:t>5. ESR: Erythrocyte sedimentation rate</a:t>
            </a:r>
          </a:p>
          <a:p>
            <a:pPr algn="just" rtl="0"/>
            <a:r>
              <a:rPr lang="en-US" sz="2000" b="1" u="sng" dirty="0" smtClean="0"/>
              <a:t>Immunization against human TB:</a:t>
            </a:r>
          </a:p>
          <a:p>
            <a:pPr algn="just" rtl="0"/>
            <a:r>
              <a:rPr lang="en-US" sz="2000" b="1" dirty="0" smtClean="0"/>
              <a:t>	Immunization is widely practiced in many countries through the use of the BCG. It is based on the attenuated Bacillus of </a:t>
            </a:r>
            <a:r>
              <a:rPr lang="en-US" sz="2000" b="1" dirty="0" err="1" smtClean="0"/>
              <a:t>Calmette</a:t>
            </a:r>
            <a:r>
              <a:rPr lang="en-US" sz="2000" b="1" dirty="0" smtClean="0"/>
              <a:t> &amp; Guerin stain of </a:t>
            </a:r>
            <a:r>
              <a:rPr lang="en-US" sz="2000" b="1" i="1" dirty="0" err="1" smtClean="0"/>
              <a:t>M.bovis</a:t>
            </a:r>
            <a:r>
              <a:rPr lang="en-US" sz="2000" b="1" dirty="0" smtClean="0"/>
              <a:t> given I/M. The protection confirmed by this vaccine is often questionable.</a:t>
            </a:r>
          </a:p>
          <a:p>
            <a:pPr algn="just" rtl="0"/>
            <a:r>
              <a:rPr lang="en-US" sz="2000" b="1" dirty="0" smtClean="0"/>
              <a:t>Treatment of TB:</a:t>
            </a:r>
          </a:p>
          <a:p>
            <a:pPr marL="457200" indent="-457200" algn="just" rtl="0">
              <a:buAutoNum type="arabicPeriod"/>
            </a:pPr>
            <a:r>
              <a:rPr lang="en-US" sz="2000" b="1" dirty="0" smtClean="0"/>
              <a:t>Classical regimen: </a:t>
            </a:r>
          </a:p>
          <a:p>
            <a:pPr marL="457200" indent="-457200" algn="just" rtl="0">
              <a:buAutoNum type="arabicPeriod"/>
            </a:pPr>
            <a:r>
              <a:rPr lang="en-US" sz="2000" b="1" dirty="0" smtClean="0"/>
              <a:t>DOTS (Directly Observed Therapy, Short course). Streptomycin, </a:t>
            </a:r>
            <a:r>
              <a:rPr lang="en-US" sz="2000" b="1" dirty="0" err="1" smtClean="0"/>
              <a:t>isoniazid</a:t>
            </a:r>
            <a:r>
              <a:rPr lang="en-US" sz="2000" b="1" dirty="0" smtClean="0"/>
              <a:t> (INH), </a:t>
            </a:r>
            <a:r>
              <a:rPr lang="en-US" sz="2000" b="1" dirty="0" err="1" smtClean="0"/>
              <a:t>Rifampicin</a:t>
            </a:r>
            <a:r>
              <a:rPr lang="en-US" sz="2000" b="1" dirty="0" smtClean="0"/>
              <a:t>, </a:t>
            </a:r>
            <a:r>
              <a:rPr lang="en-US" sz="2000" b="1" dirty="0" err="1" smtClean="0"/>
              <a:t>Ethambutol</a:t>
            </a:r>
            <a:r>
              <a:rPr lang="en-US" sz="2000" b="1" dirty="0" smtClean="0"/>
              <a:t>, </a:t>
            </a:r>
            <a:r>
              <a:rPr lang="en-US" sz="2000" b="1" dirty="0" err="1" smtClean="0"/>
              <a:t>Pyrazinamide</a:t>
            </a:r>
            <a:r>
              <a:rPr lang="en-US" sz="2000" b="1" dirty="0" smtClean="0"/>
              <a:t>. </a:t>
            </a:r>
          </a:p>
          <a:p>
            <a:pPr marL="457200" indent="-457200" algn="just" rtl="0">
              <a:buAutoNum type="arabicPeriod"/>
            </a:pPr>
            <a:r>
              <a:rPr lang="en-US" sz="2000" b="1" dirty="0" smtClean="0"/>
              <a:t>Dots plus strategy: Ciprofloxacin, </a:t>
            </a:r>
            <a:r>
              <a:rPr lang="en-US" sz="2000" b="1" dirty="0" err="1" smtClean="0"/>
              <a:t>azethromycin</a:t>
            </a:r>
            <a:endParaRPr lang="ar-IQ"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68144" y="273050"/>
            <a:ext cx="2880320" cy="2291854"/>
          </a:xfrm>
        </p:spPr>
        <p:txBody>
          <a:bodyPr anchor="ctr">
            <a:normAutofit/>
          </a:bodyPr>
          <a:lstStyle/>
          <a:p>
            <a:pPr algn="ctr" rtl="0"/>
            <a:r>
              <a:rPr lang="en-US" sz="3200" i="1" dirty="0" smtClean="0"/>
              <a:t>M. </a:t>
            </a:r>
            <a:r>
              <a:rPr lang="en-US" sz="3200" i="1" dirty="0" err="1" smtClean="0"/>
              <a:t>Africanum</a:t>
            </a:r>
            <a:r>
              <a:rPr lang="en-US" sz="3200" i="1" dirty="0" smtClean="0"/>
              <a:t/>
            </a:r>
            <a:br>
              <a:rPr lang="en-US" sz="3200" i="1" dirty="0" smtClean="0"/>
            </a:br>
            <a:r>
              <a:rPr lang="en-US" sz="3200" i="1" dirty="0" smtClean="0"/>
              <a:t>&amp;</a:t>
            </a:r>
            <a:br>
              <a:rPr lang="en-US" sz="3200" i="1" dirty="0" smtClean="0"/>
            </a:br>
            <a:r>
              <a:rPr lang="en-US" sz="3200" i="1" dirty="0" smtClean="0"/>
              <a:t>M. </a:t>
            </a:r>
            <a:r>
              <a:rPr lang="en-US" sz="3200" i="1" dirty="0" err="1" smtClean="0"/>
              <a:t>bovis</a:t>
            </a:r>
            <a:endParaRPr lang="ar-IQ" sz="3200" i="1" dirty="0"/>
          </a:p>
        </p:txBody>
      </p:sp>
      <p:sp>
        <p:nvSpPr>
          <p:cNvPr id="3" name="Content Placeholder 2"/>
          <p:cNvSpPr>
            <a:spLocks noGrp="1"/>
          </p:cNvSpPr>
          <p:nvPr>
            <p:ph idx="1"/>
          </p:nvPr>
        </p:nvSpPr>
        <p:spPr>
          <a:xfrm>
            <a:off x="5796136" y="3068960"/>
            <a:ext cx="2890664" cy="3057203"/>
          </a:xfrm>
        </p:spPr>
        <p:txBody>
          <a:bodyPr/>
          <a:lstStyle/>
          <a:p>
            <a:endParaRPr lang="ar-IQ" dirty="0"/>
          </a:p>
        </p:txBody>
      </p:sp>
      <p:sp>
        <p:nvSpPr>
          <p:cNvPr id="4" name="Text Placeholder 3"/>
          <p:cNvSpPr>
            <a:spLocks noGrp="1"/>
          </p:cNvSpPr>
          <p:nvPr>
            <p:ph type="body" sz="half" idx="2"/>
          </p:nvPr>
        </p:nvSpPr>
        <p:spPr>
          <a:xfrm>
            <a:off x="251520" y="260648"/>
            <a:ext cx="5184576" cy="6408712"/>
          </a:xfrm>
        </p:spPr>
        <p:txBody>
          <a:bodyPr>
            <a:normAutofit lnSpcReduction="10000"/>
          </a:bodyPr>
          <a:lstStyle/>
          <a:p>
            <a:pPr algn="just" rtl="0"/>
            <a:r>
              <a:rPr lang="en-US" sz="2000" b="1" i="1" dirty="0" smtClean="0"/>
              <a:t>M. </a:t>
            </a:r>
            <a:r>
              <a:rPr lang="en-US" sz="2000" b="1" i="1" dirty="0" err="1" smtClean="0"/>
              <a:t>Africanum</a:t>
            </a:r>
            <a:r>
              <a:rPr lang="en-US" sz="2000" b="1" i="1" dirty="0" smtClean="0"/>
              <a:t> </a:t>
            </a:r>
            <a:r>
              <a:rPr lang="en-US" sz="2000" b="1" dirty="0" smtClean="0"/>
              <a:t>is another member of Mycobacterium tuberculosis complex &amp; a cause of tuberculosis.</a:t>
            </a:r>
          </a:p>
          <a:p>
            <a:pPr algn="just" rtl="0"/>
            <a:r>
              <a:rPr lang="en-US" sz="2400" b="1" i="1" dirty="0" err="1" smtClean="0"/>
              <a:t>M.bovis</a:t>
            </a:r>
            <a:r>
              <a:rPr lang="en-US" sz="2400" b="1" i="1" dirty="0" smtClean="0"/>
              <a:t>:</a:t>
            </a:r>
            <a:r>
              <a:rPr lang="en-US" sz="2400" b="1" dirty="0" smtClean="0"/>
              <a:t> </a:t>
            </a:r>
            <a:r>
              <a:rPr lang="en-US" sz="2000" b="1" dirty="0" smtClean="0"/>
              <a:t>is the best known as the cause of tuberculosis in cattle &amp; other ruminants, but it also infects human, swine, &amp; other animals.  In humans, </a:t>
            </a:r>
            <a:r>
              <a:rPr lang="en-US" sz="2000" b="1" i="1" dirty="0" err="1" smtClean="0"/>
              <a:t>M.bovis</a:t>
            </a:r>
            <a:r>
              <a:rPr lang="en-US" sz="2000" b="1" dirty="0" smtClean="0"/>
              <a:t> associated disease often begins with infection of cervical &amp; mesenteric LNs with systemic </a:t>
            </a:r>
            <a:r>
              <a:rPr lang="en-US" sz="2000" b="1" dirty="0" err="1" smtClean="0"/>
              <a:t>metatases</a:t>
            </a:r>
            <a:r>
              <a:rPr lang="en-US" sz="2000" b="1" dirty="0" smtClean="0"/>
              <a:t> that often affect joints &amp; bones. Infection occurs in childhood by consumption of milk from tuberculosis cows. Vaccination against bovine tuberculosis could be important in areas where </a:t>
            </a:r>
            <a:r>
              <a:rPr lang="en-US" sz="2000" b="1" i="1" dirty="0" err="1" smtClean="0"/>
              <a:t>M.bovis</a:t>
            </a:r>
            <a:r>
              <a:rPr lang="en-US" sz="2000" b="1" i="1" dirty="0" smtClean="0"/>
              <a:t> </a:t>
            </a:r>
            <a:r>
              <a:rPr lang="en-US" sz="2000" b="1" dirty="0" smtClean="0"/>
              <a:t>infection persist. </a:t>
            </a:r>
          </a:p>
          <a:p>
            <a:pPr algn="just" rtl="0"/>
            <a:r>
              <a:rPr lang="en-US" sz="2000" b="1" dirty="0" smtClean="0"/>
              <a:t>The identical clinical disease caused by both in humans suggest that many virulence factors of </a:t>
            </a:r>
            <a:r>
              <a:rPr lang="en-US" sz="2000" b="1" i="1" dirty="0" smtClean="0"/>
              <a:t>M. </a:t>
            </a:r>
            <a:r>
              <a:rPr lang="en-US" sz="2000" b="1" i="1" dirty="0" err="1" smtClean="0"/>
              <a:t>bovis</a:t>
            </a:r>
            <a:r>
              <a:rPr lang="en-US" sz="2000" b="1" dirty="0" smtClean="0"/>
              <a:t> &amp; M.TB. Coincide. Virulence of </a:t>
            </a:r>
            <a:r>
              <a:rPr lang="en-US" sz="2000" b="1" i="1" dirty="0" smtClean="0"/>
              <a:t>M. </a:t>
            </a:r>
            <a:r>
              <a:rPr lang="en-US" sz="2000" b="1" i="1" dirty="0" err="1" smtClean="0"/>
              <a:t>bovis</a:t>
            </a:r>
            <a:r>
              <a:rPr lang="en-US" sz="2000" b="1" i="1" dirty="0" smtClean="0"/>
              <a:t> </a:t>
            </a:r>
            <a:r>
              <a:rPr lang="en-US" sz="2000" b="1" dirty="0" smtClean="0"/>
              <a:t>in part in its cell wall lipids that protect the organism from effect of </a:t>
            </a:r>
            <a:r>
              <a:rPr lang="en-US" sz="2000" b="1" dirty="0" err="1" smtClean="0"/>
              <a:t>phagocytosis</a:t>
            </a:r>
            <a:r>
              <a:rPr lang="en-US" sz="2000" b="1" dirty="0" smtClean="0"/>
              <a:t> &amp; </a:t>
            </a:r>
            <a:r>
              <a:rPr lang="en-US" sz="2000" b="1" dirty="0" err="1" smtClean="0"/>
              <a:t>glycolipid</a:t>
            </a:r>
            <a:r>
              <a:rPr lang="en-US" sz="2000" b="1" dirty="0" smtClean="0"/>
              <a:t> that mediate the host’s </a:t>
            </a:r>
            <a:r>
              <a:rPr lang="en-US" sz="2000" b="1" dirty="0" err="1" smtClean="0"/>
              <a:t>granuloma</a:t>
            </a:r>
            <a:r>
              <a:rPr lang="en-US" sz="2000" b="1" dirty="0" smtClean="0"/>
              <a:t> &amp; enhance intracellular survival</a:t>
            </a:r>
            <a:r>
              <a:rPr lang="en-US" sz="1800" b="1" dirty="0" smtClean="0"/>
              <a:t>.</a:t>
            </a:r>
            <a:endParaRPr lang="ar-IQ" sz="1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824</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Mycobacterium</vt:lpstr>
      <vt:lpstr>Mycobacterium</vt:lpstr>
      <vt:lpstr>Mycobacterium tuberculosis complex</vt:lpstr>
      <vt:lpstr> Pathogenesis</vt:lpstr>
      <vt:lpstr> Pathogenesis</vt:lpstr>
      <vt:lpstr> Pathogenesis</vt:lpstr>
      <vt:lpstr> Laboratory diagnosis of  TB</vt:lpstr>
      <vt:lpstr> Laboratory diagnosis of  TB</vt:lpstr>
      <vt:lpstr>M. Africanum &amp; M. bovis</vt:lpstr>
      <vt:lpstr>M. bovis M.avium</vt:lpstr>
      <vt:lpstr>Johnes disease in sheep &amp; intestinal lesion</vt:lpstr>
      <vt:lpstr>M.leprae</vt:lpstr>
      <vt:lpstr>M. kansasii</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Mycobacterium</dc:title>
  <dc:creator>dr1</dc:creator>
  <cp:lastModifiedBy>dr1</cp:lastModifiedBy>
  <cp:revision>49</cp:revision>
  <dcterms:created xsi:type="dcterms:W3CDTF">2011-02-03T15:56:32Z</dcterms:created>
  <dcterms:modified xsi:type="dcterms:W3CDTF">2011-04-14T15:08:31Z</dcterms:modified>
</cp:coreProperties>
</file>